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9144000" cy="5143500" type="screen16x9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11" d="100"/>
          <a:sy n="211" d="100"/>
        </p:scale>
        <p:origin x="124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w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 hidden="1"/>
          <p:cNvSpPr/>
          <p:nvPr/>
        </p:nvSpPr>
        <p:spPr>
          <a:xfrm>
            <a:off x="0" y="0"/>
            <a:ext cx="9143280" cy="91368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" name="Picture 2" descr="C:\Users\cem\Desktop\utah_teapot_white.emf"/>
          <p:cNvPicPr/>
          <p:nvPr/>
        </p:nvPicPr>
        <p:blipFill>
          <a:blip r:embed="rId14"/>
          <a:stretch/>
        </p:blipFill>
        <p:spPr>
          <a:xfrm>
            <a:off x="7848720" y="198360"/>
            <a:ext cx="1029240" cy="504360"/>
          </a:xfrm>
          <a:prstGeom prst="rect">
            <a:avLst/>
          </a:prstGeom>
          <a:ln w="0">
            <a:noFill/>
          </a:ln>
        </p:spPr>
      </p:pic>
      <p:pic>
        <p:nvPicPr>
          <p:cNvPr id="2" name="Picture 2" descr="C:\Users\cem\Desktop\utah_teapot_white.emf"/>
          <p:cNvPicPr/>
          <p:nvPr/>
        </p:nvPicPr>
        <p:blipFill>
          <a:blip r:embed="rId14"/>
          <a:stretch/>
        </p:blipFill>
        <p:spPr>
          <a:xfrm>
            <a:off x="3223800" y="791640"/>
            <a:ext cx="2696040" cy="13222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171360"/>
            <a:ext cx="7162200" cy="741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7" hidden="1"/>
          <p:cNvSpPr/>
          <p:nvPr/>
        </p:nvSpPr>
        <p:spPr>
          <a:xfrm>
            <a:off x="0" y="0"/>
            <a:ext cx="9143280" cy="91368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2" name="Picture 2" descr="C:\Users\cem\Desktop\utah_teapot_white.emf"/>
          <p:cNvPicPr/>
          <p:nvPr/>
        </p:nvPicPr>
        <p:blipFill>
          <a:blip r:embed="rId14"/>
          <a:stretch/>
        </p:blipFill>
        <p:spPr>
          <a:xfrm>
            <a:off x="7848720" y="198360"/>
            <a:ext cx="1029240" cy="504360"/>
          </a:xfrm>
          <a:prstGeom prst="rect">
            <a:avLst/>
          </a:prstGeom>
          <a:ln w="0">
            <a:noFill/>
          </a:ln>
        </p:spPr>
      </p:pic>
      <p:sp>
        <p:nvSpPr>
          <p:cNvPr id="43" name="Rectangle 9"/>
          <p:cNvSpPr/>
          <p:nvPr/>
        </p:nvSpPr>
        <p:spPr>
          <a:xfrm>
            <a:off x="0" y="0"/>
            <a:ext cx="9143280" cy="91368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Rectangle 6"/>
          <p:cNvSpPr/>
          <p:nvPr/>
        </p:nvSpPr>
        <p:spPr>
          <a:xfrm>
            <a:off x="0" y="0"/>
            <a:ext cx="9143280" cy="380556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Picture 2" descr="C:\Users\cem\Desktop\utah_teapot_white.emf"/>
          <p:cNvPicPr/>
          <p:nvPr/>
        </p:nvPicPr>
        <p:blipFill>
          <a:blip r:embed="rId14"/>
          <a:stretch/>
        </p:blipFill>
        <p:spPr>
          <a:xfrm>
            <a:off x="7848720" y="198360"/>
            <a:ext cx="1029240" cy="504360"/>
          </a:xfrm>
          <a:prstGeom prst="rect">
            <a:avLst/>
          </a:prstGeom>
          <a:ln w="0">
            <a:noFill/>
          </a:ln>
        </p:spPr>
      </p:pic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7"/>
          <p:cNvSpPr/>
          <p:nvPr/>
        </p:nvSpPr>
        <p:spPr>
          <a:xfrm>
            <a:off x="0" y="0"/>
            <a:ext cx="9143280" cy="91368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5" name="Picture 2" descr="C:\Users\cem\Desktop\utah_teapot_white.emf"/>
          <p:cNvPicPr/>
          <p:nvPr/>
        </p:nvPicPr>
        <p:blipFill>
          <a:blip r:embed="rId14"/>
          <a:stretch/>
        </p:blipFill>
        <p:spPr>
          <a:xfrm>
            <a:off x="7848720" y="198360"/>
            <a:ext cx="1029240" cy="504360"/>
          </a:xfrm>
          <a:prstGeom prst="rect">
            <a:avLst/>
          </a:prstGeom>
          <a:ln w="0">
            <a:noFill/>
          </a:ln>
        </p:spPr>
      </p:pic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itle 1"/>
          <p:cNvSpPr/>
          <p:nvPr/>
        </p:nvSpPr>
        <p:spPr>
          <a:xfrm>
            <a:off x="707040" y="2730600"/>
            <a:ext cx="7771680" cy="110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53000"/>
          </a:bodyPr>
          <a:lstStyle/>
          <a:p>
            <a:pPr algn="ctr">
              <a:lnSpc>
                <a:spcPts val="4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LinBiolinumT"/>
              </a:rPr>
              <a:t>Scalar Field Transition Animation  with Topology Information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25" name="Subtitle 2"/>
          <p:cNvSpPr/>
          <p:nvPr/>
        </p:nvSpPr>
        <p:spPr>
          <a:xfrm>
            <a:off x="2217960" y="4418280"/>
            <a:ext cx="4557240" cy="475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87000"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  <a:tabLst>
                <a:tab pos="0" algn="l"/>
              </a:tabLst>
            </a:pPr>
            <a:r>
              <a:rPr lang="en-US" sz="3300" b="0" strike="noStrike" spc="-1">
                <a:solidFill>
                  <a:srgbClr val="FFFFFF"/>
                </a:solidFill>
                <a:latin typeface="Franklin Gothic Book"/>
                <a:ea typeface="DejaVu Sans"/>
              </a:rPr>
              <a:t>He Chen, Tark Patel </a:t>
            </a:r>
            <a:endParaRPr lang="en-US" sz="33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 244"/>
          <p:cNvSpPr/>
          <p:nvPr/>
        </p:nvSpPr>
        <p:spPr>
          <a:xfrm>
            <a:off x="457200" y="17136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1"/>
          <p:cNvSpPr/>
          <p:nvPr/>
        </p:nvSpPr>
        <p:spPr>
          <a:xfrm>
            <a:off x="457200" y="17136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ts val="4000"/>
              </a:lnSpc>
            </a:pPr>
            <a:r>
              <a:rPr lang="en-US" sz="3600" b="0" strike="noStrike" spc="-1">
                <a:solidFill>
                  <a:srgbClr val="FFFFFF"/>
                </a:solidFill>
                <a:latin typeface="Franklin Gothic Medium"/>
              </a:rPr>
              <a:t>Critical Points: Discrete Definition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247" name="Picture 2" descr="GDAL Grid Tutorial — GDAL documentation"/>
          <p:cNvPicPr/>
          <p:nvPr/>
        </p:nvPicPr>
        <p:blipFill>
          <a:blip r:embed="rId2"/>
          <a:srcRect l="68570" t="25386" r="10558" b="26961"/>
          <a:stretch/>
        </p:blipFill>
        <p:spPr>
          <a:xfrm>
            <a:off x="2575080" y="2244960"/>
            <a:ext cx="1611720" cy="1533240"/>
          </a:xfrm>
          <a:prstGeom prst="rect">
            <a:avLst/>
          </a:prstGeom>
          <a:ln w="0">
            <a:noFill/>
          </a:ln>
        </p:spPr>
      </p:pic>
      <p:sp>
        <p:nvSpPr>
          <p:cNvPr id="248" name="Rectangle 39"/>
          <p:cNvSpPr/>
          <p:nvPr/>
        </p:nvSpPr>
        <p:spPr>
          <a:xfrm>
            <a:off x="3757320" y="2468160"/>
            <a:ext cx="277560" cy="9720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9" name="Cross 40"/>
          <p:cNvSpPr/>
          <p:nvPr/>
        </p:nvSpPr>
        <p:spPr>
          <a:xfrm>
            <a:off x="2737440" y="2396520"/>
            <a:ext cx="257040" cy="276120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0" name="Cross 41"/>
          <p:cNvSpPr/>
          <p:nvPr/>
        </p:nvSpPr>
        <p:spPr>
          <a:xfrm>
            <a:off x="3767760" y="3403800"/>
            <a:ext cx="257040" cy="276120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1" name="Rectangle 42"/>
          <p:cNvSpPr/>
          <p:nvPr/>
        </p:nvSpPr>
        <p:spPr>
          <a:xfrm>
            <a:off x="2742120" y="3493440"/>
            <a:ext cx="277560" cy="9720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2" name="Star: 5 Points 43"/>
          <p:cNvSpPr/>
          <p:nvPr/>
        </p:nvSpPr>
        <p:spPr>
          <a:xfrm>
            <a:off x="5401800" y="914040"/>
            <a:ext cx="578160" cy="5551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9A0000"/>
          </a:solidFill>
          <a:ln>
            <a:solidFill>
              <a:srgbClr val="71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Star: 5 Points 44"/>
          <p:cNvSpPr/>
          <p:nvPr/>
        </p:nvSpPr>
        <p:spPr>
          <a:xfrm>
            <a:off x="503280" y="4340160"/>
            <a:ext cx="578160" cy="5551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9A0000"/>
          </a:solidFill>
          <a:ln>
            <a:solidFill>
              <a:srgbClr val="71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TextBox 45"/>
          <p:cNvSpPr/>
          <p:nvPr/>
        </p:nvSpPr>
        <p:spPr>
          <a:xfrm>
            <a:off x="6002280" y="1007280"/>
            <a:ext cx="2747520" cy="36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Local maximum 1 (leaf 1)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55" name="TextBox 46"/>
          <p:cNvSpPr/>
          <p:nvPr/>
        </p:nvSpPr>
        <p:spPr>
          <a:xfrm>
            <a:off x="975240" y="4654440"/>
            <a:ext cx="2747520" cy="36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Local maximum 2 (leaf 2)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56" name="Straight Connector 47"/>
          <p:cNvSpPr/>
          <p:nvPr/>
        </p:nvSpPr>
        <p:spPr>
          <a:xfrm flipV="1">
            <a:off x="1082160" y="1469880"/>
            <a:ext cx="4429800" cy="3082320"/>
          </a:xfrm>
          <a:prstGeom prst="line">
            <a:avLst/>
          </a:prstGeom>
          <a:ln w="9525">
            <a:solidFill>
              <a:srgbClr val="A5A5A5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7" name="TextBox 48"/>
          <p:cNvSpPr/>
          <p:nvPr/>
        </p:nvSpPr>
        <p:spPr>
          <a:xfrm>
            <a:off x="2361600" y="3998880"/>
            <a:ext cx="30326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Saddle point where they join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58" name="TextBox 49"/>
          <p:cNvSpPr/>
          <p:nvPr/>
        </p:nvSpPr>
        <p:spPr>
          <a:xfrm>
            <a:off x="6049080" y="1819440"/>
            <a:ext cx="3082320" cy="2649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Saddle point’s linear constraint: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Rectangle 258"/>
          <p:cNvSpPr/>
          <p:nvPr/>
        </p:nvSpPr>
        <p:spPr>
          <a:xfrm>
            <a:off x="457200" y="1144080"/>
            <a:ext cx="6946920" cy="162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 Induced matrices are an intemediate form for interpolation</a:t>
            </a: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Data Layout</a:t>
            </a:r>
          </a:p>
          <a:p>
            <a:pPr marL="432000" lvl="1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Symmetric</a:t>
            </a:r>
          </a:p>
          <a:p>
            <a:pPr marL="432000" lvl="1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The diagonal values M_{i,i} are the function value of node i</a:t>
            </a:r>
          </a:p>
          <a:p>
            <a:pPr marL="432000" lvl="1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The value M_{i,j} is the function value where nodes i and j merge</a:t>
            </a:r>
          </a:p>
        </p:txBody>
      </p:sp>
      <p:pic>
        <p:nvPicPr>
          <p:cNvPr id="260" name="Picture 259"/>
          <p:cNvPicPr/>
          <p:nvPr/>
        </p:nvPicPr>
        <p:blipFill>
          <a:blip r:embed="rId2"/>
          <a:stretch/>
        </p:blipFill>
        <p:spPr>
          <a:xfrm>
            <a:off x="1142280" y="2743200"/>
            <a:ext cx="3200760" cy="240012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261" name="Table 260"/>
          <p:cNvGraphicFramePr/>
          <p:nvPr/>
        </p:nvGraphicFramePr>
        <p:xfrm>
          <a:off x="4573080" y="2798280"/>
          <a:ext cx="2398320" cy="2099160"/>
        </p:xfrm>
        <a:graphic>
          <a:graphicData uri="http://schemas.openxmlformats.org/drawingml/2006/table">
            <a:tbl>
              <a:tblPr/>
              <a:tblGrid>
                <a:gridCol w="400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2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2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2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9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2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2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2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3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2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4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62" name="Title 1_4"/>
          <p:cNvSpPr/>
          <p:nvPr/>
        </p:nvSpPr>
        <p:spPr>
          <a:xfrm>
            <a:off x="457200" y="17244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ts val="4000"/>
              </a:lnSpc>
            </a:pPr>
            <a:r>
              <a:rPr lang="en-US" sz="3600" b="0" strike="noStrike" spc="-1">
                <a:solidFill>
                  <a:srgbClr val="FFFFFF"/>
                </a:solidFill>
                <a:latin typeface="Franklin Gothic Medium"/>
                <a:ea typeface="Nimbus Sans"/>
              </a:rPr>
              <a:t>Merge Tree to </a:t>
            </a:r>
            <a:r>
              <a:rPr lang="en-US" sz="3600" b="0" strike="noStrike" spc="-1">
                <a:solidFill>
                  <a:srgbClr val="FFFFFF"/>
                </a:solidFill>
                <a:latin typeface="Franklin Gothic Medium"/>
              </a:rPr>
              <a:t>Induced Matrix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 262"/>
          <p:cNvSpPr/>
          <p:nvPr/>
        </p:nvSpPr>
        <p:spPr>
          <a:xfrm>
            <a:off x="457200" y="1143000"/>
            <a:ext cx="8000640" cy="228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To construct a merge tree from an induced matrix, the nodes and edge of the tree must be sorted by the function value</a:t>
            </a: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Then all of the function values are traversed in order and any nodes or edges are added  to the graph</a:t>
            </a: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The steps are represented by complete graphs that are fully connected by the last step</a:t>
            </a:r>
          </a:p>
        </p:txBody>
      </p:sp>
      <p:pic>
        <p:nvPicPr>
          <p:cNvPr id="264" name="Picture 263"/>
          <p:cNvPicPr/>
          <p:nvPr/>
        </p:nvPicPr>
        <p:blipFill>
          <a:blip r:embed="rId2"/>
          <a:stretch/>
        </p:blipFill>
        <p:spPr>
          <a:xfrm>
            <a:off x="81720" y="3713040"/>
            <a:ext cx="1668960" cy="1120320"/>
          </a:xfrm>
          <a:prstGeom prst="rect">
            <a:avLst/>
          </a:prstGeom>
          <a:ln w="0">
            <a:noFill/>
          </a:ln>
        </p:spPr>
      </p:pic>
      <p:pic>
        <p:nvPicPr>
          <p:cNvPr id="265" name="Picture 264"/>
          <p:cNvPicPr/>
          <p:nvPr/>
        </p:nvPicPr>
        <p:blipFill>
          <a:blip r:embed="rId3"/>
          <a:stretch/>
        </p:blipFill>
        <p:spPr>
          <a:xfrm>
            <a:off x="1360080" y="3723480"/>
            <a:ext cx="1715760" cy="1151280"/>
          </a:xfrm>
          <a:prstGeom prst="rect">
            <a:avLst/>
          </a:prstGeom>
          <a:ln w="0">
            <a:noFill/>
          </a:ln>
        </p:spPr>
      </p:pic>
      <p:pic>
        <p:nvPicPr>
          <p:cNvPr id="266" name="Picture 265"/>
          <p:cNvPicPr/>
          <p:nvPr/>
        </p:nvPicPr>
        <p:blipFill>
          <a:blip r:embed="rId4"/>
          <a:stretch/>
        </p:blipFill>
        <p:spPr>
          <a:xfrm>
            <a:off x="2874240" y="3729240"/>
            <a:ext cx="1620720" cy="1087560"/>
          </a:xfrm>
          <a:prstGeom prst="rect">
            <a:avLst/>
          </a:prstGeom>
          <a:ln w="0">
            <a:noFill/>
          </a:ln>
        </p:spPr>
      </p:pic>
      <p:pic>
        <p:nvPicPr>
          <p:cNvPr id="267" name="Picture 266"/>
          <p:cNvPicPr/>
          <p:nvPr/>
        </p:nvPicPr>
        <p:blipFill>
          <a:blip r:embed="rId5"/>
          <a:stretch/>
        </p:blipFill>
        <p:spPr>
          <a:xfrm>
            <a:off x="4410720" y="3765600"/>
            <a:ext cx="1513080" cy="1015200"/>
          </a:xfrm>
          <a:prstGeom prst="rect">
            <a:avLst/>
          </a:prstGeom>
          <a:ln w="0">
            <a:noFill/>
          </a:ln>
        </p:spPr>
      </p:pic>
      <p:pic>
        <p:nvPicPr>
          <p:cNvPr id="268" name="Picture 267"/>
          <p:cNvPicPr/>
          <p:nvPr/>
        </p:nvPicPr>
        <p:blipFill>
          <a:blip r:embed="rId6"/>
          <a:stretch/>
        </p:blipFill>
        <p:spPr>
          <a:xfrm>
            <a:off x="5768280" y="3773160"/>
            <a:ext cx="1489680" cy="999720"/>
          </a:xfrm>
          <a:prstGeom prst="rect">
            <a:avLst/>
          </a:prstGeom>
          <a:ln w="0">
            <a:noFill/>
          </a:ln>
        </p:spPr>
      </p:pic>
      <p:pic>
        <p:nvPicPr>
          <p:cNvPr id="269" name="Picture 268"/>
          <p:cNvPicPr/>
          <p:nvPr/>
        </p:nvPicPr>
        <p:blipFill>
          <a:blip r:embed="rId7"/>
          <a:stretch/>
        </p:blipFill>
        <p:spPr>
          <a:xfrm>
            <a:off x="7240320" y="3711240"/>
            <a:ext cx="1674720" cy="1123920"/>
          </a:xfrm>
          <a:prstGeom prst="rect">
            <a:avLst/>
          </a:prstGeom>
          <a:ln w="0">
            <a:noFill/>
          </a:ln>
        </p:spPr>
      </p:pic>
      <p:sp>
        <p:nvSpPr>
          <p:cNvPr id="270" name="Title 1_3"/>
          <p:cNvSpPr/>
          <p:nvPr/>
        </p:nvSpPr>
        <p:spPr>
          <a:xfrm>
            <a:off x="457200" y="17244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ts val="4000"/>
              </a:lnSpc>
            </a:pPr>
            <a:r>
              <a:rPr lang="en-US" sz="3600" b="0" strike="noStrike" spc="-1">
                <a:solidFill>
                  <a:srgbClr val="FFFFFF"/>
                </a:solidFill>
                <a:latin typeface="Franklin Gothic Medium"/>
              </a:rPr>
              <a:t>Induced Matrix to Merge Tree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ctangle 270"/>
          <p:cNvSpPr/>
          <p:nvPr/>
        </p:nvSpPr>
        <p:spPr>
          <a:xfrm>
            <a:off x="457200" y="1143000"/>
            <a:ext cx="8000640" cy="228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To construct a merge tree from an induced matrix, the nodes and edge of the tree must be sorted by the function value</a:t>
            </a: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Then all of the function values are traversed in order and any nodes or edges are added  to the graph</a:t>
            </a: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The steps are represented by complete graphs that are fully connected by the last step</a:t>
            </a:r>
          </a:p>
        </p:txBody>
      </p:sp>
      <p:pic>
        <p:nvPicPr>
          <p:cNvPr id="272" name="Picture 271"/>
          <p:cNvPicPr/>
          <p:nvPr/>
        </p:nvPicPr>
        <p:blipFill>
          <a:blip r:embed="rId2"/>
          <a:stretch/>
        </p:blipFill>
        <p:spPr>
          <a:xfrm>
            <a:off x="0" y="3657600"/>
            <a:ext cx="1523520" cy="1142640"/>
          </a:xfrm>
          <a:prstGeom prst="rect">
            <a:avLst/>
          </a:prstGeom>
          <a:ln w="0">
            <a:noFill/>
          </a:ln>
        </p:spPr>
      </p:pic>
      <p:pic>
        <p:nvPicPr>
          <p:cNvPr id="273" name="Picture 272"/>
          <p:cNvPicPr/>
          <p:nvPr/>
        </p:nvPicPr>
        <p:blipFill>
          <a:blip r:embed="rId3"/>
          <a:stretch/>
        </p:blipFill>
        <p:spPr>
          <a:xfrm>
            <a:off x="1523880" y="3657600"/>
            <a:ext cx="1523520" cy="1142640"/>
          </a:xfrm>
          <a:prstGeom prst="rect">
            <a:avLst/>
          </a:prstGeom>
          <a:ln w="0">
            <a:noFill/>
          </a:ln>
        </p:spPr>
      </p:pic>
      <p:pic>
        <p:nvPicPr>
          <p:cNvPr id="274" name="Picture 273"/>
          <p:cNvPicPr/>
          <p:nvPr/>
        </p:nvPicPr>
        <p:blipFill>
          <a:blip r:embed="rId4"/>
          <a:stretch/>
        </p:blipFill>
        <p:spPr>
          <a:xfrm>
            <a:off x="2971800" y="3657600"/>
            <a:ext cx="1523520" cy="1142640"/>
          </a:xfrm>
          <a:prstGeom prst="rect">
            <a:avLst/>
          </a:prstGeom>
          <a:ln w="0">
            <a:noFill/>
          </a:ln>
        </p:spPr>
      </p:pic>
      <p:pic>
        <p:nvPicPr>
          <p:cNvPr id="275" name="Picture 274"/>
          <p:cNvPicPr/>
          <p:nvPr/>
        </p:nvPicPr>
        <p:blipFill>
          <a:blip r:embed="rId5"/>
          <a:stretch/>
        </p:blipFill>
        <p:spPr>
          <a:xfrm>
            <a:off x="4495680" y="3657600"/>
            <a:ext cx="1523520" cy="1142640"/>
          </a:xfrm>
          <a:prstGeom prst="rect">
            <a:avLst/>
          </a:prstGeom>
          <a:ln w="0">
            <a:noFill/>
          </a:ln>
        </p:spPr>
      </p:pic>
      <p:pic>
        <p:nvPicPr>
          <p:cNvPr id="276" name="Picture 275"/>
          <p:cNvPicPr/>
          <p:nvPr/>
        </p:nvPicPr>
        <p:blipFill>
          <a:blip r:embed="rId6"/>
          <a:stretch/>
        </p:blipFill>
        <p:spPr>
          <a:xfrm>
            <a:off x="5943600" y="3657600"/>
            <a:ext cx="1523520" cy="1142640"/>
          </a:xfrm>
          <a:prstGeom prst="rect">
            <a:avLst/>
          </a:prstGeom>
          <a:ln w="0">
            <a:noFill/>
          </a:ln>
        </p:spPr>
      </p:pic>
      <p:pic>
        <p:nvPicPr>
          <p:cNvPr id="277" name="Picture 276"/>
          <p:cNvPicPr/>
          <p:nvPr/>
        </p:nvPicPr>
        <p:blipFill>
          <a:blip r:embed="rId7"/>
          <a:stretch/>
        </p:blipFill>
        <p:spPr>
          <a:xfrm>
            <a:off x="7364520" y="3657600"/>
            <a:ext cx="1550520" cy="1162800"/>
          </a:xfrm>
          <a:prstGeom prst="rect">
            <a:avLst/>
          </a:prstGeom>
          <a:ln w="0">
            <a:noFill/>
          </a:ln>
        </p:spPr>
      </p:pic>
      <p:sp>
        <p:nvSpPr>
          <p:cNvPr id="278" name="Title 1_2"/>
          <p:cNvSpPr/>
          <p:nvPr/>
        </p:nvSpPr>
        <p:spPr>
          <a:xfrm>
            <a:off x="457200" y="17244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ts val="4000"/>
              </a:lnSpc>
            </a:pPr>
            <a:r>
              <a:rPr lang="en-US" sz="3600" b="0" strike="noStrike" spc="-1">
                <a:solidFill>
                  <a:srgbClr val="FFFFFF"/>
                </a:solidFill>
                <a:latin typeface="Franklin Gothic Medium"/>
              </a:rPr>
              <a:t>Induced Matrix to Merge Tree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Rectangle 278"/>
          <p:cNvSpPr/>
          <p:nvPr/>
        </p:nvSpPr>
        <p:spPr>
          <a:xfrm>
            <a:off x="457200" y="1171440"/>
            <a:ext cx="8228880" cy="180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 Adding edges to the graph in the order of steps left redundant connections</a:t>
            </a:r>
          </a:p>
          <a:p>
            <a:pPr marL="432000" lvl="1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With entirely labeled nodes, the only case is when the connecting node appears in the middle of the steps</a:t>
            </a:r>
          </a:p>
          <a:p>
            <a:pPr marL="432000" lvl="1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With unlabeled nodes, the edge that needs to be removed depends on its function value</a:t>
            </a:r>
          </a:p>
        </p:txBody>
      </p:sp>
      <p:pic>
        <p:nvPicPr>
          <p:cNvPr id="280" name="Picture 279"/>
          <p:cNvPicPr/>
          <p:nvPr/>
        </p:nvPicPr>
        <p:blipFill>
          <a:blip r:embed="rId2"/>
          <a:stretch/>
        </p:blipFill>
        <p:spPr>
          <a:xfrm>
            <a:off x="1371600" y="2565000"/>
            <a:ext cx="3034080" cy="2275560"/>
          </a:xfrm>
          <a:prstGeom prst="rect">
            <a:avLst/>
          </a:prstGeom>
          <a:ln w="0">
            <a:noFill/>
          </a:ln>
        </p:spPr>
      </p:pic>
      <p:pic>
        <p:nvPicPr>
          <p:cNvPr id="281" name="Picture 280"/>
          <p:cNvPicPr/>
          <p:nvPr/>
        </p:nvPicPr>
        <p:blipFill>
          <a:blip r:embed="rId3"/>
          <a:stretch/>
        </p:blipFill>
        <p:spPr>
          <a:xfrm>
            <a:off x="4829040" y="2514600"/>
            <a:ext cx="3119040" cy="2339280"/>
          </a:xfrm>
          <a:prstGeom prst="rect">
            <a:avLst/>
          </a:prstGeom>
          <a:ln w="0">
            <a:noFill/>
          </a:ln>
        </p:spPr>
      </p:pic>
      <p:sp>
        <p:nvSpPr>
          <p:cNvPr id="282" name="Title 1_1"/>
          <p:cNvSpPr/>
          <p:nvPr/>
        </p:nvSpPr>
        <p:spPr>
          <a:xfrm>
            <a:off x="457200" y="17244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ts val="4000"/>
              </a:lnSpc>
            </a:pPr>
            <a:r>
              <a:rPr lang="en-US" sz="3600" b="0" strike="noStrike" spc="-1">
                <a:solidFill>
                  <a:srgbClr val="FFFFFF"/>
                </a:solidFill>
                <a:latin typeface="Franklin Gothic Medium"/>
              </a:rPr>
              <a:t>Induced Matrix to Merge Tree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Rectangle 282"/>
          <p:cNvSpPr/>
          <p:nvPr/>
        </p:nvSpPr>
        <p:spPr>
          <a:xfrm>
            <a:off x="457200" y="1200240"/>
            <a:ext cx="8229240" cy="188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Interpolation can be done in the induced matrix form</a:t>
            </a: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Merge tree interpolation methods</a:t>
            </a:r>
          </a:p>
          <a:p>
            <a:pPr marL="432000" lvl="1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Linear interpolation</a:t>
            </a:r>
          </a:p>
          <a:p>
            <a:pPr marL="648000" lvl="2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Simple and fast</a:t>
            </a:r>
          </a:p>
          <a:p>
            <a:pPr marL="432000" lvl="1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Geodesic interpolation</a:t>
            </a:r>
          </a:p>
          <a:p>
            <a:pPr marL="648000" lvl="2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More computationally expensive,</a:t>
            </a:r>
          </a:p>
          <a:p>
            <a:pPr marL="648000" lvl="2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 but produces better results</a:t>
            </a:r>
          </a:p>
        </p:txBody>
      </p:sp>
      <p:pic>
        <p:nvPicPr>
          <p:cNvPr id="284" name="Picture 283"/>
          <p:cNvPicPr/>
          <p:nvPr/>
        </p:nvPicPr>
        <p:blipFill>
          <a:blip r:embed="rId2"/>
          <a:stretch/>
        </p:blipFill>
        <p:spPr>
          <a:xfrm>
            <a:off x="4800600" y="1764720"/>
            <a:ext cx="4343040" cy="3257280"/>
          </a:xfrm>
          <a:prstGeom prst="rect">
            <a:avLst/>
          </a:prstGeom>
          <a:ln w="0">
            <a:noFill/>
          </a:ln>
        </p:spPr>
      </p:pic>
      <p:sp>
        <p:nvSpPr>
          <p:cNvPr id="285" name="Title 1_0"/>
          <p:cNvSpPr/>
          <p:nvPr/>
        </p:nvSpPr>
        <p:spPr>
          <a:xfrm>
            <a:off x="457200" y="17244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ts val="4000"/>
              </a:lnSpc>
            </a:pPr>
            <a:r>
              <a:rPr lang="en-US" sz="3600" b="0" strike="noStrike" spc="-1">
                <a:solidFill>
                  <a:srgbClr val="FFFFFF"/>
                </a:solidFill>
                <a:latin typeface="Franklin Gothic Medium"/>
              </a:rPr>
              <a:t>Merge Tree Interpolation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1"/>
          <p:cNvSpPr/>
          <p:nvPr/>
        </p:nvSpPr>
        <p:spPr>
          <a:xfrm>
            <a:off x="457200" y="17136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ts val="4000"/>
              </a:lnSpc>
            </a:pPr>
            <a:r>
              <a:rPr lang="en-US" sz="3600" b="0" strike="noStrike" spc="-1">
                <a:solidFill>
                  <a:srgbClr val="FFFFFF"/>
                </a:solidFill>
                <a:latin typeface="Franklin Gothic Medium"/>
              </a:rPr>
              <a:t>Critical Points: Discrete Definition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87" name="Title 1"/>
          <p:cNvSpPr/>
          <p:nvPr/>
        </p:nvSpPr>
        <p:spPr>
          <a:xfrm>
            <a:off x="355680" y="1117440"/>
            <a:ext cx="8614080" cy="145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40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Local constraint is not sufficient for</a:t>
            </a:r>
            <a:endParaRPr lang="en-US" sz="4000" b="0" strike="noStrike" spc="-1">
              <a:latin typeface="Arial"/>
            </a:endParaRPr>
          </a:p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40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creating saddle points.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288" name="Picture 3"/>
          <p:cNvPicPr/>
          <p:nvPr/>
        </p:nvPicPr>
        <p:blipFill>
          <a:blip r:embed="rId2"/>
          <a:stretch/>
        </p:blipFill>
        <p:spPr>
          <a:xfrm>
            <a:off x="1059120" y="2639880"/>
            <a:ext cx="2851560" cy="2380320"/>
          </a:xfrm>
          <a:prstGeom prst="rect">
            <a:avLst/>
          </a:prstGeom>
          <a:ln w="0">
            <a:noFill/>
          </a:ln>
        </p:spPr>
      </p:pic>
      <p:pic>
        <p:nvPicPr>
          <p:cNvPr id="289" name="Picture 5"/>
          <p:cNvPicPr/>
          <p:nvPr/>
        </p:nvPicPr>
        <p:blipFill>
          <a:blip r:embed="rId3"/>
          <a:stretch/>
        </p:blipFill>
        <p:spPr>
          <a:xfrm>
            <a:off x="4699080" y="2639880"/>
            <a:ext cx="3064320" cy="23619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itle 1"/>
          <p:cNvSpPr/>
          <p:nvPr/>
        </p:nvSpPr>
        <p:spPr>
          <a:xfrm>
            <a:off x="457200" y="17136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ts val="4000"/>
              </a:lnSpc>
            </a:pPr>
            <a:r>
              <a:rPr lang="en-US" sz="3600" b="0" strike="noStrike" spc="-1">
                <a:solidFill>
                  <a:srgbClr val="FFFFFF"/>
                </a:solidFill>
                <a:latin typeface="Franklin Gothic Medium"/>
              </a:rPr>
              <a:t>Contour Line Constraint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91" name="Title 1"/>
          <p:cNvSpPr/>
          <p:nvPr/>
        </p:nvSpPr>
        <p:spPr>
          <a:xfrm>
            <a:off x="148320" y="914040"/>
            <a:ext cx="8994960" cy="145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7000"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40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We have to use global constraint to make sure components join at a certain saddle point.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292" name="Picture 3"/>
          <p:cNvPicPr/>
          <p:nvPr/>
        </p:nvPicPr>
        <p:blipFill>
          <a:blip r:embed="rId2"/>
          <a:srcRect b="32103"/>
          <a:stretch/>
        </p:blipFill>
        <p:spPr>
          <a:xfrm>
            <a:off x="106560" y="2274840"/>
            <a:ext cx="5937840" cy="2485440"/>
          </a:xfrm>
          <a:prstGeom prst="rect">
            <a:avLst/>
          </a:prstGeom>
          <a:ln w="0">
            <a:noFill/>
          </a:ln>
        </p:spPr>
      </p:pic>
      <p:sp>
        <p:nvSpPr>
          <p:cNvPr id="293" name="TextBox 4"/>
          <p:cNvSpPr/>
          <p:nvPr/>
        </p:nvSpPr>
        <p:spPr>
          <a:xfrm>
            <a:off x="5419440" y="3188520"/>
            <a:ext cx="3567240" cy="1461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The solution is to add contour line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to make sure the two component contacts exactly at the saddle point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itle 1"/>
          <p:cNvSpPr/>
          <p:nvPr/>
        </p:nvSpPr>
        <p:spPr>
          <a:xfrm>
            <a:off x="457200" y="17136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ts val="4000"/>
              </a:lnSpc>
            </a:pPr>
            <a:r>
              <a:rPr lang="en-US" sz="3600" b="0" strike="noStrike" spc="-1">
                <a:solidFill>
                  <a:srgbClr val="FFFFFF"/>
                </a:solidFill>
                <a:latin typeface="Franklin Gothic Medium"/>
              </a:rPr>
              <a:t>Constraints: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295" name="Picture 5"/>
          <p:cNvPicPr/>
          <p:nvPr/>
        </p:nvPicPr>
        <p:blipFill>
          <a:blip r:embed="rId2"/>
          <a:stretch/>
        </p:blipFill>
        <p:spPr>
          <a:xfrm>
            <a:off x="578160" y="1739880"/>
            <a:ext cx="3616200" cy="3154680"/>
          </a:xfrm>
          <a:prstGeom prst="rect">
            <a:avLst/>
          </a:prstGeom>
          <a:ln w="0">
            <a:noFill/>
          </a:ln>
        </p:spPr>
      </p:pic>
      <p:pic>
        <p:nvPicPr>
          <p:cNvPr id="296" name="Picture 7"/>
          <p:cNvPicPr/>
          <p:nvPr/>
        </p:nvPicPr>
        <p:blipFill>
          <a:blip r:embed="rId3"/>
          <a:stretch/>
        </p:blipFill>
        <p:spPr>
          <a:xfrm>
            <a:off x="4510800" y="1739880"/>
            <a:ext cx="4146120" cy="3154680"/>
          </a:xfrm>
          <a:prstGeom prst="rect">
            <a:avLst/>
          </a:prstGeom>
          <a:ln w="0">
            <a:noFill/>
          </a:ln>
        </p:spPr>
      </p:pic>
      <p:sp>
        <p:nvSpPr>
          <p:cNvPr id="297" name="TextBox 8"/>
          <p:cNvSpPr/>
          <p:nvPr/>
        </p:nvSpPr>
        <p:spPr>
          <a:xfrm>
            <a:off x="193320" y="1096560"/>
            <a:ext cx="8756640" cy="36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Critical points constraints (local, inequality) + contour line constraints (global, equility)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 Placeholder 1"/>
          <p:cNvSpPr/>
          <p:nvPr/>
        </p:nvSpPr>
        <p:spPr>
          <a:xfrm>
            <a:off x="722160" y="3806280"/>
            <a:ext cx="7771680" cy="918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7" name="Title 2"/>
          <p:cNvSpPr/>
          <p:nvPr/>
        </p:nvSpPr>
        <p:spPr>
          <a:xfrm>
            <a:off x="722160" y="2434680"/>
            <a:ext cx="7771680" cy="1370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ts val="4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Franklin Gothic Medium"/>
              </a:rPr>
              <a:t>Merge Tree From Scalar Field</a:t>
            </a: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itle 1"/>
          <p:cNvSpPr/>
          <p:nvPr/>
        </p:nvSpPr>
        <p:spPr>
          <a:xfrm>
            <a:off x="457200" y="17136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ts val="4000"/>
              </a:lnSpc>
            </a:pPr>
            <a:r>
              <a:rPr lang="en-US" sz="3600" b="0" strike="noStrike" spc="-1">
                <a:solidFill>
                  <a:srgbClr val="FFFFFF"/>
                </a:solidFill>
                <a:latin typeface="Franklin Gothic Medium"/>
              </a:rPr>
              <a:t>Fill the Rest of the Points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99" name="TextBox 2"/>
          <p:cNvSpPr/>
          <p:nvPr/>
        </p:nvSpPr>
        <p:spPr>
          <a:xfrm>
            <a:off x="4933080" y="1169640"/>
            <a:ext cx="720" cy="82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300" name="Picture 2" descr="AutoCAD and the Cartesian Grid: Free AutoCAD Tutorials"/>
          <p:cNvPicPr/>
          <p:nvPr/>
        </p:nvPicPr>
        <p:blipFill>
          <a:blip r:embed="rId2"/>
          <a:stretch/>
        </p:blipFill>
        <p:spPr>
          <a:xfrm>
            <a:off x="344520" y="1113480"/>
            <a:ext cx="2296440" cy="2258640"/>
          </a:xfrm>
          <a:prstGeom prst="rect">
            <a:avLst/>
          </a:prstGeom>
          <a:ln w="0">
            <a:noFill/>
          </a:ln>
        </p:spPr>
      </p:pic>
      <p:sp>
        <p:nvSpPr>
          <p:cNvPr id="301" name="Straight Arrow Connector 4"/>
          <p:cNvSpPr/>
          <p:nvPr/>
        </p:nvSpPr>
        <p:spPr>
          <a:xfrm flipH="1" flipV="1">
            <a:off x="1302480" y="2242440"/>
            <a:ext cx="2044080" cy="766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96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TextBox 10"/>
              <p:cNvSpPr txBox="1"/>
              <p:nvPr/>
            </p:nvSpPr>
            <p:spPr>
              <a:xfrm>
                <a:off x="3348720" y="2873160"/>
                <a:ext cx="579240" cy="380880"/>
              </a:xfrm>
              <a:prstGeom prst="rect">
                <a:avLst/>
              </a:prstGeom>
            </p:spPr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5,4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p:sp>
        <p:nvSpPr>
          <p:cNvPr id="303" name="TextBox 6"/>
          <p:cNvSpPr/>
          <p:nvPr/>
        </p:nvSpPr>
        <p:spPr>
          <a:xfrm>
            <a:off x="286560" y="3954960"/>
            <a:ext cx="4905720" cy="36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Define scalar field on a 2D regular grid (image)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04" name="Picture 4" descr="Scalar field - Wikipedia"/>
          <p:cNvPicPr/>
          <p:nvPr/>
        </p:nvPicPr>
        <p:blipFill>
          <a:blip r:embed="rId3"/>
          <a:stretch/>
        </p:blipFill>
        <p:spPr>
          <a:xfrm>
            <a:off x="5839920" y="2434320"/>
            <a:ext cx="2418480" cy="2418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itle 1"/>
          <p:cNvSpPr/>
          <p:nvPr/>
        </p:nvSpPr>
        <p:spPr>
          <a:xfrm>
            <a:off x="457200" y="17136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ts val="4000"/>
              </a:lnSpc>
            </a:pPr>
            <a:r>
              <a:rPr lang="en-US" sz="3600" b="0" strike="noStrike" spc="-1">
                <a:solidFill>
                  <a:srgbClr val="FFFFFF"/>
                </a:solidFill>
                <a:latin typeface="Franklin Gothic Medium"/>
              </a:rPr>
              <a:t>Fill the Rest of the Points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306" name="Picture 5"/>
          <p:cNvPicPr/>
          <p:nvPr/>
        </p:nvPicPr>
        <p:blipFill>
          <a:blip r:embed="rId2"/>
          <a:stretch/>
        </p:blipFill>
        <p:spPr>
          <a:xfrm>
            <a:off x="564120" y="1162080"/>
            <a:ext cx="3567960" cy="3567960"/>
          </a:xfrm>
          <a:prstGeom prst="rect">
            <a:avLst/>
          </a:prstGeom>
          <a:ln w="0">
            <a:noFill/>
          </a:ln>
        </p:spPr>
      </p:pic>
      <p:pic>
        <p:nvPicPr>
          <p:cNvPr id="307" name="Picture 8"/>
          <p:cNvPicPr/>
          <p:nvPr/>
        </p:nvPicPr>
        <p:blipFill>
          <a:blip r:embed="rId3"/>
          <a:stretch/>
        </p:blipFill>
        <p:spPr>
          <a:xfrm>
            <a:off x="4755960" y="1231920"/>
            <a:ext cx="2157120" cy="1451880"/>
          </a:xfrm>
          <a:prstGeom prst="rect">
            <a:avLst/>
          </a:prstGeom>
          <a:ln w="88900" cap="sq">
            <a:solidFill>
              <a:srgbClr val="C3D69B"/>
            </a:solidFill>
            <a:miter/>
          </a:ln>
          <a:effectLst>
            <a:outerShdw blurRad="5508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TextBox 13"/>
              <p:cNvSpPr txBox="1"/>
              <p:nvPr/>
            </p:nvSpPr>
            <p:spPr>
              <a:xfrm>
                <a:off x="3936960" y="3214080"/>
                <a:ext cx="4571280" cy="390960"/>
              </a:xfrm>
              <a:prstGeom prst="rect">
                <a:avLst/>
              </a:prstGeom>
            </p:spPr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r>
                            <a:rPr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p:sp>
        <p:nvSpPr>
          <p:cNvPr id="309" name="Rectangle 11"/>
          <p:cNvSpPr/>
          <p:nvPr/>
        </p:nvSpPr>
        <p:spPr>
          <a:xfrm>
            <a:off x="3448080" y="1746360"/>
            <a:ext cx="684000" cy="599400"/>
          </a:xfrm>
          <a:prstGeom prst="rect">
            <a:avLst/>
          </a:prstGeom>
          <a:noFill/>
          <a:ln>
            <a:solidFill>
              <a:srgbClr val="728A41"/>
            </a:solidFill>
            <a:rou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310" name="Straight Arrow Connector 14"/>
          <p:cNvSpPr/>
          <p:nvPr/>
        </p:nvSpPr>
        <p:spPr>
          <a:xfrm flipV="1">
            <a:off x="4132800" y="1956960"/>
            <a:ext cx="622440" cy="87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A9C57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Straight Arrow Connector 16"/>
          <p:cNvSpPr/>
          <p:nvPr/>
        </p:nvSpPr>
        <p:spPr>
          <a:xfrm flipH="1" flipV="1">
            <a:off x="5653080" y="1894680"/>
            <a:ext cx="430920" cy="1440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A9C57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itle 1"/>
          <p:cNvSpPr/>
          <p:nvPr/>
        </p:nvSpPr>
        <p:spPr>
          <a:xfrm>
            <a:off x="457200" y="17136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ts val="4000"/>
              </a:lnSpc>
            </a:pPr>
            <a:r>
              <a:rPr lang="en-US" sz="3600" b="0" strike="noStrike" spc="-1">
                <a:solidFill>
                  <a:srgbClr val="FFFFFF"/>
                </a:solidFill>
                <a:latin typeface="Franklin Gothic Medium"/>
              </a:rPr>
              <a:t>Fill the Rest of the Points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313" name="TextBox 11"/>
          <p:cNvSpPr/>
          <p:nvPr/>
        </p:nvSpPr>
        <p:spPr>
          <a:xfrm>
            <a:off x="410760" y="1180440"/>
            <a:ext cx="8542080" cy="1309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mbria Math"/>
                <a:ea typeface="DejaVu Sans"/>
              </a:rPr>
              <a:t>Sum of per-pixel Laplacian: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s.t.: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314" name="TextBox 12"/>
          <p:cNvSpPr/>
          <p:nvPr/>
        </p:nvSpPr>
        <p:spPr>
          <a:xfrm>
            <a:off x="190440" y="2934360"/>
            <a:ext cx="2607120" cy="1919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For local maximum: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…..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15" name="TextBox 13"/>
          <p:cNvSpPr/>
          <p:nvPr/>
        </p:nvSpPr>
        <p:spPr>
          <a:xfrm>
            <a:off x="2959200" y="2930760"/>
            <a:ext cx="2306520" cy="1614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Saddle constraint: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316" name="TextBox 14"/>
          <p:cNvSpPr/>
          <p:nvPr/>
        </p:nvSpPr>
        <p:spPr>
          <a:xfrm>
            <a:off x="5661000" y="2930760"/>
            <a:ext cx="2763720" cy="1614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Contour line constraint: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…..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317" name="Rectangle 16"/>
          <p:cNvSpPr/>
          <p:nvPr/>
        </p:nvSpPr>
        <p:spPr>
          <a:xfrm>
            <a:off x="3240" y="3579480"/>
            <a:ext cx="8826840" cy="63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spc="-1">
                <a:solidFill>
                  <a:srgbClr val="DAE3F3"/>
                </a:solidFill>
                <a:latin typeface="Calibri"/>
                <a:ea typeface="DejaVu Sans"/>
              </a:rPr>
              <a:t>All linear equality / inequality constraint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itle 1"/>
          <p:cNvSpPr/>
          <p:nvPr/>
        </p:nvSpPr>
        <p:spPr>
          <a:xfrm>
            <a:off x="457200" y="17136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ts val="4000"/>
              </a:lnSpc>
            </a:pPr>
            <a:r>
              <a:rPr lang="en-US" sz="3600" b="0" strike="noStrike" spc="-1">
                <a:solidFill>
                  <a:srgbClr val="FFFFFF"/>
                </a:solidFill>
                <a:latin typeface="Franklin Gothic Medium"/>
              </a:rPr>
              <a:t>Example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319" name="Picture 3"/>
          <p:cNvPicPr/>
          <p:nvPr/>
        </p:nvPicPr>
        <p:blipFill>
          <a:blip r:embed="rId2"/>
          <a:stretch/>
        </p:blipFill>
        <p:spPr>
          <a:xfrm>
            <a:off x="387720" y="1177560"/>
            <a:ext cx="3501000" cy="3130200"/>
          </a:xfrm>
          <a:prstGeom prst="rect">
            <a:avLst/>
          </a:prstGeom>
          <a:ln w="0">
            <a:noFill/>
          </a:ln>
        </p:spPr>
      </p:pic>
      <p:pic>
        <p:nvPicPr>
          <p:cNvPr id="320" name="Picture 6"/>
          <p:cNvPicPr/>
          <p:nvPr/>
        </p:nvPicPr>
        <p:blipFill>
          <a:blip r:embed="rId3"/>
          <a:stretch/>
        </p:blipFill>
        <p:spPr>
          <a:xfrm>
            <a:off x="4826520" y="990360"/>
            <a:ext cx="3721320" cy="2120400"/>
          </a:xfrm>
          <a:prstGeom prst="rect">
            <a:avLst/>
          </a:prstGeom>
          <a:ln w="0">
            <a:noFill/>
          </a:ln>
        </p:spPr>
      </p:pic>
      <p:sp>
        <p:nvSpPr>
          <p:cNvPr id="321" name="Arrow: Right 9"/>
          <p:cNvSpPr/>
          <p:nvPr/>
        </p:nvSpPr>
        <p:spPr>
          <a:xfrm>
            <a:off x="3990960" y="2463840"/>
            <a:ext cx="542160" cy="370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A0000"/>
          </a:solidFill>
          <a:ln>
            <a:solidFill>
              <a:srgbClr val="71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2" name="Picture 11"/>
          <p:cNvPicPr/>
          <p:nvPr/>
        </p:nvPicPr>
        <p:blipFill>
          <a:blip r:embed="rId4"/>
          <a:stretch/>
        </p:blipFill>
        <p:spPr>
          <a:xfrm>
            <a:off x="4826520" y="3211920"/>
            <a:ext cx="1968120" cy="1882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itle 1"/>
          <p:cNvSpPr/>
          <p:nvPr/>
        </p:nvSpPr>
        <p:spPr>
          <a:xfrm>
            <a:off x="457200" y="17136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ts val="4000"/>
              </a:lnSpc>
            </a:pPr>
            <a:r>
              <a:rPr lang="en-US" sz="3600" b="0" strike="noStrike" spc="-1">
                <a:solidFill>
                  <a:srgbClr val="FFFFFF"/>
                </a:solidFill>
                <a:latin typeface="Franklin Gothic Medium"/>
              </a:rPr>
              <a:t>Example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324" name="Picture 4"/>
          <p:cNvPicPr/>
          <p:nvPr/>
        </p:nvPicPr>
        <p:blipFill>
          <a:blip r:embed="rId2"/>
          <a:stretch/>
        </p:blipFill>
        <p:spPr>
          <a:xfrm>
            <a:off x="495000" y="1270080"/>
            <a:ext cx="3533400" cy="3097080"/>
          </a:xfrm>
          <a:prstGeom prst="rect">
            <a:avLst/>
          </a:prstGeom>
          <a:ln w="0">
            <a:noFill/>
          </a:ln>
        </p:spPr>
      </p:pic>
      <p:pic>
        <p:nvPicPr>
          <p:cNvPr id="325" name="Picture 10"/>
          <p:cNvPicPr/>
          <p:nvPr/>
        </p:nvPicPr>
        <p:blipFill>
          <a:blip r:embed="rId3"/>
          <a:stretch/>
        </p:blipFill>
        <p:spPr>
          <a:xfrm>
            <a:off x="5114880" y="1336680"/>
            <a:ext cx="3233880" cy="2963880"/>
          </a:xfrm>
          <a:prstGeom prst="rect">
            <a:avLst/>
          </a:prstGeom>
          <a:ln w="0">
            <a:noFill/>
          </a:ln>
        </p:spPr>
      </p:pic>
      <p:sp>
        <p:nvSpPr>
          <p:cNvPr id="326" name="Arrow: Right 12"/>
          <p:cNvSpPr/>
          <p:nvPr/>
        </p:nvSpPr>
        <p:spPr>
          <a:xfrm>
            <a:off x="4257720" y="2502000"/>
            <a:ext cx="542160" cy="370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A0000"/>
          </a:solidFill>
          <a:ln>
            <a:solidFill>
              <a:srgbClr val="71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 1"/>
          <p:cNvSpPr/>
          <p:nvPr/>
        </p:nvSpPr>
        <p:spPr>
          <a:xfrm>
            <a:off x="457200" y="17136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ts val="4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Franklin Gothic Medium"/>
              </a:rPr>
              <a:t>Topological Simplification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129" name="Picture 4"/>
          <p:cNvPicPr/>
          <p:nvPr/>
        </p:nvPicPr>
        <p:blipFill>
          <a:blip r:embed="rId2"/>
          <a:stretch/>
        </p:blipFill>
        <p:spPr>
          <a:xfrm>
            <a:off x="869400" y="1347480"/>
            <a:ext cx="3426120" cy="2893320"/>
          </a:xfrm>
          <a:prstGeom prst="rect">
            <a:avLst/>
          </a:prstGeom>
          <a:ln w="0">
            <a:noFill/>
          </a:ln>
        </p:spPr>
      </p:pic>
      <p:pic>
        <p:nvPicPr>
          <p:cNvPr id="130" name="Picture 6"/>
          <p:cNvPicPr/>
          <p:nvPr/>
        </p:nvPicPr>
        <p:blipFill>
          <a:blip r:embed="rId3"/>
          <a:stretch/>
        </p:blipFill>
        <p:spPr>
          <a:xfrm>
            <a:off x="4514040" y="1347480"/>
            <a:ext cx="3781440" cy="2887920"/>
          </a:xfrm>
          <a:prstGeom prst="rect">
            <a:avLst/>
          </a:prstGeom>
          <a:ln w="0">
            <a:noFill/>
          </a:ln>
        </p:spPr>
      </p:pic>
      <p:sp>
        <p:nvSpPr>
          <p:cNvPr id="131" name="TextBox 7"/>
          <p:cNvSpPr/>
          <p:nvPr/>
        </p:nvSpPr>
        <p:spPr>
          <a:xfrm>
            <a:off x="1841400" y="4517640"/>
            <a:ext cx="688680" cy="36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Input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2" name="TextBox 8"/>
          <p:cNvSpPr/>
          <p:nvPr/>
        </p:nvSpPr>
        <p:spPr>
          <a:xfrm>
            <a:off x="6141960" y="4517640"/>
            <a:ext cx="1167120" cy="36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Simplified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itle 1"/>
          <p:cNvSpPr/>
          <p:nvPr/>
        </p:nvSpPr>
        <p:spPr>
          <a:xfrm>
            <a:off x="457200" y="17136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ts val="4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Franklin Gothic Medium"/>
              </a:rPr>
              <a:t>Merge Tree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134" name="Picture 4"/>
          <p:cNvPicPr/>
          <p:nvPr/>
        </p:nvPicPr>
        <p:blipFill>
          <a:blip r:embed="rId2"/>
          <a:stretch/>
        </p:blipFill>
        <p:spPr>
          <a:xfrm>
            <a:off x="5109120" y="1249560"/>
            <a:ext cx="3322440" cy="3048840"/>
          </a:xfrm>
          <a:prstGeom prst="rect">
            <a:avLst/>
          </a:prstGeom>
          <a:ln w="0">
            <a:noFill/>
          </a:ln>
        </p:spPr>
      </p:pic>
      <p:pic>
        <p:nvPicPr>
          <p:cNvPr id="135" name="Picture 6"/>
          <p:cNvPicPr/>
          <p:nvPr/>
        </p:nvPicPr>
        <p:blipFill>
          <a:blip r:embed="rId3"/>
          <a:stretch/>
        </p:blipFill>
        <p:spPr>
          <a:xfrm>
            <a:off x="504000" y="1249560"/>
            <a:ext cx="3746160" cy="3066840"/>
          </a:xfrm>
          <a:prstGeom prst="rect">
            <a:avLst/>
          </a:prstGeom>
          <a:ln w="0">
            <a:noFill/>
          </a:ln>
        </p:spPr>
      </p:pic>
      <p:sp>
        <p:nvSpPr>
          <p:cNvPr id="136" name="TextBox 7"/>
          <p:cNvSpPr/>
          <p:nvPr/>
        </p:nvSpPr>
        <p:spPr>
          <a:xfrm>
            <a:off x="1827720" y="4517640"/>
            <a:ext cx="1278360" cy="36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Merge tree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7" name="TextBox 8"/>
          <p:cNvSpPr/>
          <p:nvPr/>
        </p:nvSpPr>
        <p:spPr>
          <a:xfrm>
            <a:off x="6129720" y="4517640"/>
            <a:ext cx="1583280" cy="36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Segmentation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1"/>
          <p:cNvSpPr/>
          <p:nvPr/>
        </p:nvSpPr>
        <p:spPr>
          <a:xfrm>
            <a:off x="457200" y="17136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51000"/>
          </a:bodyPr>
          <a:lstStyle/>
          <a:p>
            <a:pPr>
              <a:lnSpc>
                <a:spcPts val="4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Franklin Gothic Medium"/>
              </a:rPr>
              <a:t>Critical Points: Local Maximum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139" name="Picture 3"/>
          <p:cNvPicPr/>
          <p:nvPr/>
        </p:nvPicPr>
        <p:blipFill>
          <a:blip r:embed="rId2"/>
          <a:stretch/>
        </p:blipFill>
        <p:spPr>
          <a:xfrm>
            <a:off x="776880" y="1314000"/>
            <a:ext cx="3237480" cy="2206080"/>
          </a:xfrm>
          <a:prstGeom prst="rect">
            <a:avLst/>
          </a:prstGeom>
          <a:ln w="0">
            <a:noFill/>
          </a:ln>
        </p:spPr>
      </p:pic>
      <p:sp>
        <p:nvSpPr>
          <p:cNvPr id="140" name="TextBox 9"/>
          <p:cNvSpPr/>
          <p:nvPr/>
        </p:nvSpPr>
        <p:spPr>
          <a:xfrm>
            <a:off x="1206360" y="3778560"/>
            <a:ext cx="1782720" cy="36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Local Maximum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41" name="Picture 2" descr="GDAL Grid Tutorial — GDAL documentation"/>
          <p:cNvPicPr/>
          <p:nvPr/>
        </p:nvPicPr>
        <p:blipFill>
          <a:blip r:embed="rId3"/>
          <a:srcRect l="68570" t="25386" r="10558" b="26961"/>
          <a:stretch/>
        </p:blipFill>
        <p:spPr>
          <a:xfrm>
            <a:off x="5737320" y="1451880"/>
            <a:ext cx="1782000" cy="1695240"/>
          </a:xfrm>
          <a:prstGeom prst="rect">
            <a:avLst/>
          </a:prstGeom>
          <a:ln w="0">
            <a:noFill/>
          </a:ln>
        </p:spPr>
      </p:pic>
      <p:sp>
        <p:nvSpPr>
          <p:cNvPr id="142" name="Rectangle 20"/>
          <p:cNvSpPr/>
          <p:nvPr/>
        </p:nvSpPr>
        <p:spPr>
          <a:xfrm>
            <a:off x="6474960" y="1702080"/>
            <a:ext cx="306720" cy="107280"/>
          </a:xfrm>
          <a:prstGeom prst="rect">
            <a:avLst/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143" name="Rectangle 21"/>
          <p:cNvSpPr/>
          <p:nvPr/>
        </p:nvSpPr>
        <p:spPr>
          <a:xfrm>
            <a:off x="7044480" y="1698480"/>
            <a:ext cx="306720" cy="107280"/>
          </a:xfrm>
          <a:prstGeom prst="rect">
            <a:avLst/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144" name="Rectangle 22"/>
          <p:cNvSpPr/>
          <p:nvPr/>
        </p:nvSpPr>
        <p:spPr>
          <a:xfrm>
            <a:off x="5905800" y="1698480"/>
            <a:ext cx="306720" cy="107280"/>
          </a:xfrm>
          <a:prstGeom prst="rect">
            <a:avLst/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145" name="Rectangle 23"/>
          <p:cNvSpPr/>
          <p:nvPr/>
        </p:nvSpPr>
        <p:spPr>
          <a:xfrm>
            <a:off x="5905800" y="2290680"/>
            <a:ext cx="306720" cy="107280"/>
          </a:xfrm>
          <a:prstGeom prst="rect">
            <a:avLst/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146" name="Rectangle 24"/>
          <p:cNvSpPr/>
          <p:nvPr/>
        </p:nvSpPr>
        <p:spPr>
          <a:xfrm>
            <a:off x="5905800" y="2832120"/>
            <a:ext cx="306720" cy="107280"/>
          </a:xfrm>
          <a:prstGeom prst="rect">
            <a:avLst/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147" name="Rectangle 25"/>
          <p:cNvSpPr/>
          <p:nvPr/>
        </p:nvSpPr>
        <p:spPr>
          <a:xfrm>
            <a:off x="6474960" y="2857680"/>
            <a:ext cx="306720" cy="81720"/>
          </a:xfrm>
          <a:prstGeom prst="rect">
            <a:avLst/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148" name="Rectangle 26"/>
          <p:cNvSpPr/>
          <p:nvPr/>
        </p:nvSpPr>
        <p:spPr>
          <a:xfrm>
            <a:off x="7044480" y="2844720"/>
            <a:ext cx="306720" cy="81720"/>
          </a:xfrm>
          <a:prstGeom prst="rect">
            <a:avLst/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149" name="Rectangle 27"/>
          <p:cNvSpPr/>
          <p:nvPr/>
        </p:nvSpPr>
        <p:spPr>
          <a:xfrm>
            <a:off x="7044480" y="2279160"/>
            <a:ext cx="306720" cy="81720"/>
          </a:xfrm>
          <a:prstGeom prst="rect">
            <a:avLst/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150" name="TextBox 28"/>
          <p:cNvSpPr/>
          <p:nvPr/>
        </p:nvSpPr>
        <p:spPr>
          <a:xfrm>
            <a:off x="1132560" y="4333320"/>
            <a:ext cx="4686120" cy="36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Corresponds to Leaf Node in the Merge Tree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 1"/>
          <p:cNvSpPr/>
          <p:nvPr/>
        </p:nvSpPr>
        <p:spPr>
          <a:xfrm>
            <a:off x="457200" y="17136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ts val="4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Franklin Gothic Medium"/>
              </a:rPr>
              <a:t>Critical Points: Saddle point 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52" name="TextBox 9"/>
          <p:cNvSpPr/>
          <p:nvPr/>
        </p:nvSpPr>
        <p:spPr>
          <a:xfrm>
            <a:off x="1221480" y="3781800"/>
            <a:ext cx="1444680" cy="36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Saddle point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53" name="TextBox 28"/>
          <p:cNvSpPr/>
          <p:nvPr/>
        </p:nvSpPr>
        <p:spPr>
          <a:xfrm>
            <a:off x="1134360" y="4333320"/>
            <a:ext cx="4843080" cy="36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Where two or more connected component join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54" name="Picture 4"/>
          <p:cNvPicPr/>
          <p:nvPr/>
        </p:nvPicPr>
        <p:blipFill>
          <a:blip r:embed="rId2"/>
          <a:stretch/>
        </p:blipFill>
        <p:spPr>
          <a:xfrm>
            <a:off x="921240" y="1335600"/>
            <a:ext cx="2890080" cy="1995840"/>
          </a:xfrm>
          <a:prstGeom prst="rect">
            <a:avLst/>
          </a:prstGeom>
          <a:ln w="0">
            <a:noFill/>
          </a:ln>
        </p:spPr>
      </p:pic>
      <p:pic>
        <p:nvPicPr>
          <p:cNvPr id="155" name="Picture 2" descr="GDAL Grid Tutorial — GDAL documentation"/>
          <p:cNvPicPr/>
          <p:nvPr/>
        </p:nvPicPr>
        <p:blipFill>
          <a:blip r:embed="rId3"/>
          <a:srcRect l="68570" t="25386" r="10558" b="26961"/>
          <a:stretch/>
        </p:blipFill>
        <p:spPr>
          <a:xfrm>
            <a:off x="5579280" y="1551960"/>
            <a:ext cx="1782000" cy="1695240"/>
          </a:xfrm>
          <a:prstGeom prst="rect">
            <a:avLst/>
          </a:prstGeom>
          <a:ln w="0">
            <a:noFill/>
          </a:ln>
        </p:spPr>
      </p:pic>
      <p:sp>
        <p:nvSpPr>
          <p:cNvPr id="156" name="Rectangle 17"/>
          <p:cNvSpPr/>
          <p:nvPr/>
        </p:nvSpPr>
        <p:spPr>
          <a:xfrm>
            <a:off x="6886440" y="1798560"/>
            <a:ext cx="306720" cy="10728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7" name="Rectangle 18"/>
          <p:cNvSpPr/>
          <p:nvPr/>
        </p:nvSpPr>
        <p:spPr>
          <a:xfrm>
            <a:off x="5747400" y="2379240"/>
            <a:ext cx="306720" cy="10728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8" name="Rectangle 29"/>
          <p:cNvSpPr/>
          <p:nvPr/>
        </p:nvSpPr>
        <p:spPr>
          <a:xfrm>
            <a:off x="5747400" y="2931840"/>
            <a:ext cx="306720" cy="10728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Rectangle 30"/>
          <p:cNvSpPr/>
          <p:nvPr/>
        </p:nvSpPr>
        <p:spPr>
          <a:xfrm>
            <a:off x="6886440" y="2944800"/>
            <a:ext cx="306720" cy="8172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" name="Rectangle 31"/>
          <p:cNvSpPr/>
          <p:nvPr/>
        </p:nvSpPr>
        <p:spPr>
          <a:xfrm>
            <a:off x="6886440" y="2379240"/>
            <a:ext cx="306720" cy="8172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1" name="Cross 39"/>
          <p:cNvSpPr/>
          <p:nvPr/>
        </p:nvSpPr>
        <p:spPr>
          <a:xfrm>
            <a:off x="5758920" y="1719360"/>
            <a:ext cx="284040" cy="305640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2" name="Cross 40"/>
          <p:cNvSpPr/>
          <p:nvPr/>
        </p:nvSpPr>
        <p:spPr>
          <a:xfrm>
            <a:off x="6334200" y="1719360"/>
            <a:ext cx="284040" cy="305640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3" name="Cross 41"/>
          <p:cNvSpPr/>
          <p:nvPr/>
        </p:nvSpPr>
        <p:spPr>
          <a:xfrm>
            <a:off x="6328080" y="2832840"/>
            <a:ext cx="284040" cy="305640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 1"/>
          <p:cNvSpPr/>
          <p:nvPr/>
        </p:nvSpPr>
        <p:spPr>
          <a:xfrm>
            <a:off x="457200" y="17136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ts val="4000"/>
              </a:lnSpc>
            </a:pPr>
            <a:r>
              <a:rPr lang="en-US" sz="3600" b="0" strike="noStrike" spc="-1">
                <a:solidFill>
                  <a:srgbClr val="FFFFFF"/>
                </a:solidFill>
                <a:latin typeface="Franklin Gothic Medium"/>
              </a:rPr>
              <a:t>Critical Points: Discrete Definition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65" name="TextBox 15"/>
          <p:cNvSpPr/>
          <p:nvPr/>
        </p:nvSpPr>
        <p:spPr>
          <a:xfrm>
            <a:off x="457200" y="1001880"/>
            <a:ext cx="5301000" cy="36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[Charles et al. 2017] [T. F. Banchoff. et al. 1970]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66" name="Picture 2" descr="GDAL Grid Tutorial — GDAL documentation"/>
          <p:cNvPicPr/>
          <p:nvPr/>
        </p:nvPicPr>
        <p:blipFill>
          <a:blip r:embed="rId2"/>
          <a:srcRect l="68570" t="25386" r="10558" b="26961"/>
          <a:stretch/>
        </p:blipFill>
        <p:spPr>
          <a:xfrm>
            <a:off x="93960" y="1515600"/>
            <a:ext cx="1782000" cy="1695240"/>
          </a:xfrm>
          <a:prstGeom prst="rect">
            <a:avLst/>
          </a:prstGeom>
          <a:ln w="0">
            <a:noFill/>
          </a:ln>
        </p:spPr>
      </p:pic>
      <p:pic>
        <p:nvPicPr>
          <p:cNvPr id="167" name="Picture 2" descr="GDAL Grid Tutorial — GDAL documentation"/>
          <p:cNvPicPr/>
          <p:nvPr/>
        </p:nvPicPr>
        <p:blipFill>
          <a:blip r:embed="rId2"/>
          <a:srcRect l="68570" t="25386" r="10558" b="26961"/>
          <a:stretch/>
        </p:blipFill>
        <p:spPr>
          <a:xfrm>
            <a:off x="2325240" y="1515600"/>
            <a:ext cx="1782000" cy="1695240"/>
          </a:xfrm>
          <a:prstGeom prst="rect">
            <a:avLst/>
          </a:prstGeom>
          <a:ln w="0">
            <a:noFill/>
          </a:ln>
        </p:spPr>
      </p:pic>
      <p:sp>
        <p:nvSpPr>
          <p:cNvPr id="168" name="Cross 72"/>
          <p:cNvSpPr/>
          <p:nvPr/>
        </p:nvSpPr>
        <p:spPr>
          <a:xfrm>
            <a:off x="852480" y="1666440"/>
            <a:ext cx="284040" cy="305640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" name="Cross 73"/>
          <p:cNvSpPr/>
          <p:nvPr/>
        </p:nvSpPr>
        <p:spPr>
          <a:xfrm>
            <a:off x="1438560" y="1666440"/>
            <a:ext cx="284040" cy="305640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Cross 74"/>
          <p:cNvSpPr/>
          <p:nvPr/>
        </p:nvSpPr>
        <p:spPr>
          <a:xfrm>
            <a:off x="269280" y="1666440"/>
            <a:ext cx="284040" cy="305640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Cross 75"/>
          <p:cNvSpPr/>
          <p:nvPr/>
        </p:nvSpPr>
        <p:spPr>
          <a:xfrm>
            <a:off x="269280" y="2243520"/>
            <a:ext cx="284040" cy="305640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2" name="Cross 76"/>
          <p:cNvSpPr/>
          <p:nvPr/>
        </p:nvSpPr>
        <p:spPr>
          <a:xfrm>
            <a:off x="269280" y="2796480"/>
            <a:ext cx="284040" cy="305640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3" name="Cross 77"/>
          <p:cNvSpPr/>
          <p:nvPr/>
        </p:nvSpPr>
        <p:spPr>
          <a:xfrm>
            <a:off x="843120" y="2809080"/>
            <a:ext cx="284040" cy="305640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4" name="Cross 78"/>
          <p:cNvSpPr/>
          <p:nvPr/>
        </p:nvSpPr>
        <p:spPr>
          <a:xfrm>
            <a:off x="1416600" y="2796480"/>
            <a:ext cx="284040" cy="305640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5" name="Cross 79"/>
          <p:cNvSpPr/>
          <p:nvPr/>
        </p:nvSpPr>
        <p:spPr>
          <a:xfrm>
            <a:off x="1416600" y="2243520"/>
            <a:ext cx="284040" cy="305640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6" name="Rectangle 80"/>
          <p:cNvSpPr/>
          <p:nvPr/>
        </p:nvSpPr>
        <p:spPr>
          <a:xfrm>
            <a:off x="3062520" y="1765800"/>
            <a:ext cx="306720" cy="10728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7" name="Rectangle 81"/>
          <p:cNvSpPr/>
          <p:nvPr/>
        </p:nvSpPr>
        <p:spPr>
          <a:xfrm>
            <a:off x="3632040" y="1762200"/>
            <a:ext cx="306720" cy="10728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8" name="Rectangle 82"/>
          <p:cNvSpPr/>
          <p:nvPr/>
        </p:nvSpPr>
        <p:spPr>
          <a:xfrm>
            <a:off x="2493360" y="1762200"/>
            <a:ext cx="306720" cy="10728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9" name="Rectangle 83"/>
          <p:cNvSpPr/>
          <p:nvPr/>
        </p:nvSpPr>
        <p:spPr>
          <a:xfrm>
            <a:off x="2493360" y="2342520"/>
            <a:ext cx="306720" cy="10728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0" name="Rectangle 84"/>
          <p:cNvSpPr/>
          <p:nvPr/>
        </p:nvSpPr>
        <p:spPr>
          <a:xfrm>
            <a:off x="2493360" y="2895480"/>
            <a:ext cx="306720" cy="10728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1" name="Rectangle 85"/>
          <p:cNvSpPr/>
          <p:nvPr/>
        </p:nvSpPr>
        <p:spPr>
          <a:xfrm>
            <a:off x="3062520" y="2921040"/>
            <a:ext cx="306720" cy="8172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2" name="Rectangle 86"/>
          <p:cNvSpPr/>
          <p:nvPr/>
        </p:nvSpPr>
        <p:spPr>
          <a:xfrm>
            <a:off x="3632040" y="2908440"/>
            <a:ext cx="306720" cy="8172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3" name="Rectangle 87"/>
          <p:cNvSpPr/>
          <p:nvPr/>
        </p:nvSpPr>
        <p:spPr>
          <a:xfrm>
            <a:off x="3632040" y="2342520"/>
            <a:ext cx="306720" cy="8172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4" name="TextBox 88"/>
          <p:cNvSpPr/>
          <p:nvPr/>
        </p:nvSpPr>
        <p:spPr>
          <a:xfrm>
            <a:off x="192600" y="3482280"/>
            <a:ext cx="1667229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Local m</a:t>
            </a:r>
            <a:r>
              <a:rPr lang="en-US" altLang="zh-CN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in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imum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85" name="TextBox 89"/>
          <p:cNvSpPr/>
          <p:nvPr/>
        </p:nvSpPr>
        <p:spPr>
          <a:xfrm>
            <a:off x="2430360" y="3482280"/>
            <a:ext cx="1700892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Local m</a:t>
            </a:r>
            <a:r>
              <a:rPr lang="en-US" altLang="zh-CN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axi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mum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86" name="Picture 2" descr="GDAL Grid Tutorial — GDAL documentation"/>
          <p:cNvPicPr/>
          <p:nvPr/>
        </p:nvPicPr>
        <p:blipFill>
          <a:blip r:embed="rId2"/>
          <a:srcRect l="68570" t="25386" r="10558" b="26961"/>
          <a:stretch/>
        </p:blipFill>
        <p:spPr>
          <a:xfrm>
            <a:off x="4308840" y="1552320"/>
            <a:ext cx="1782000" cy="1695240"/>
          </a:xfrm>
          <a:prstGeom prst="rect">
            <a:avLst/>
          </a:prstGeom>
          <a:ln w="0">
            <a:noFill/>
          </a:ln>
        </p:spPr>
      </p:pic>
      <p:sp>
        <p:nvSpPr>
          <p:cNvPr id="187" name="Rectangle 91"/>
          <p:cNvSpPr/>
          <p:nvPr/>
        </p:nvSpPr>
        <p:spPr>
          <a:xfrm>
            <a:off x="5615640" y="1798920"/>
            <a:ext cx="306720" cy="10728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8" name="Rectangle 92"/>
          <p:cNvSpPr/>
          <p:nvPr/>
        </p:nvSpPr>
        <p:spPr>
          <a:xfrm>
            <a:off x="4476960" y="2379600"/>
            <a:ext cx="306720" cy="10728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9" name="Rectangle 93"/>
          <p:cNvSpPr/>
          <p:nvPr/>
        </p:nvSpPr>
        <p:spPr>
          <a:xfrm>
            <a:off x="4476960" y="2932200"/>
            <a:ext cx="306720" cy="10728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0" name="Rectangle 94"/>
          <p:cNvSpPr/>
          <p:nvPr/>
        </p:nvSpPr>
        <p:spPr>
          <a:xfrm>
            <a:off x="5615640" y="2945160"/>
            <a:ext cx="306720" cy="8172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1" name="Rectangle 95"/>
          <p:cNvSpPr/>
          <p:nvPr/>
        </p:nvSpPr>
        <p:spPr>
          <a:xfrm>
            <a:off x="5615640" y="2379600"/>
            <a:ext cx="306720" cy="8172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92" name="Picture 2" descr="GDAL Grid Tutorial — GDAL documentation"/>
          <p:cNvPicPr/>
          <p:nvPr/>
        </p:nvPicPr>
        <p:blipFill>
          <a:blip r:embed="rId2"/>
          <a:srcRect l="68570" t="25386" r="10558" b="26961"/>
          <a:stretch/>
        </p:blipFill>
        <p:spPr>
          <a:xfrm>
            <a:off x="6508800" y="1564920"/>
            <a:ext cx="1782000" cy="1695240"/>
          </a:xfrm>
          <a:prstGeom prst="rect">
            <a:avLst/>
          </a:prstGeom>
          <a:ln w="0">
            <a:noFill/>
          </a:ln>
        </p:spPr>
      </p:pic>
      <p:sp>
        <p:nvSpPr>
          <p:cNvPr id="193" name="Rectangle 97"/>
          <p:cNvSpPr/>
          <p:nvPr/>
        </p:nvSpPr>
        <p:spPr>
          <a:xfrm>
            <a:off x="7246440" y="1815120"/>
            <a:ext cx="306720" cy="10728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4" name="Rectangle 98"/>
          <p:cNvSpPr/>
          <p:nvPr/>
        </p:nvSpPr>
        <p:spPr>
          <a:xfrm>
            <a:off x="7815960" y="1811520"/>
            <a:ext cx="306720" cy="10728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5" name="Rectangle 99"/>
          <p:cNvSpPr/>
          <p:nvPr/>
        </p:nvSpPr>
        <p:spPr>
          <a:xfrm>
            <a:off x="6676920" y="1811520"/>
            <a:ext cx="306720" cy="10728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6" name="Rectangle 100"/>
          <p:cNvSpPr/>
          <p:nvPr/>
        </p:nvSpPr>
        <p:spPr>
          <a:xfrm>
            <a:off x="6676920" y="2392200"/>
            <a:ext cx="306720" cy="10728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7" name="Rectangle 101"/>
          <p:cNvSpPr/>
          <p:nvPr/>
        </p:nvSpPr>
        <p:spPr>
          <a:xfrm>
            <a:off x="6676920" y="2944800"/>
            <a:ext cx="306720" cy="10728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8" name="Rectangle 102"/>
          <p:cNvSpPr/>
          <p:nvPr/>
        </p:nvSpPr>
        <p:spPr>
          <a:xfrm>
            <a:off x="7815960" y="2392200"/>
            <a:ext cx="306720" cy="8172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9" name="Cross 103"/>
          <p:cNvSpPr/>
          <p:nvPr/>
        </p:nvSpPr>
        <p:spPr>
          <a:xfrm>
            <a:off x="4488120" y="1719720"/>
            <a:ext cx="284040" cy="305640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0" name="Cross 104"/>
          <p:cNvSpPr/>
          <p:nvPr/>
        </p:nvSpPr>
        <p:spPr>
          <a:xfrm>
            <a:off x="5063400" y="1719720"/>
            <a:ext cx="284040" cy="305640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1" name="Cross 105"/>
          <p:cNvSpPr/>
          <p:nvPr/>
        </p:nvSpPr>
        <p:spPr>
          <a:xfrm>
            <a:off x="5057280" y="2833200"/>
            <a:ext cx="284040" cy="305640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" name="TextBox 106"/>
          <p:cNvSpPr/>
          <p:nvPr/>
        </p:nvSpPr>
        <p:spPr>
          <a:xfrm>
            <a:off x="4279320" y="3482280"/>
            <a:ext cx="2437200" cy="118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Saddle point: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Inclining directions are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separatedby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declining directions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03" name="TextBox 107"/>
          <p:cNvSpPr/>
          <p:nvPr/>
        </p:nvSpPr>
        <p:spPr>
          <a:xfrm>
            <a:off x="6702120" y="3482280"/>
            <a:ext cx="2437200" cy="200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Regular point: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Inclining directions and declining directions are simply connected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04" name="Cross 108"/>
          <p:cNvSpPr/>
          <p:nvPr/>
        </p:nvSpPr>
        <p:spPr>
          <a:xfrm>
            <a:off x="7269120" y="2850120"/>
            <a:ext cx="284040" cy="305640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5" name="Cross 109"/>
          <p:cNvSpPr/>
          <p:nvPr/>
        </p:nvSpPr>
        <p:spPr>
          <a:xfrm>
            <a:off x="7817400" y="2858040"/>
            <a:ext cx="284040" cy="305640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6" name="Cross 110"/>
          <p:cNvSpPr/>
          <p:nvPr/>
        </p:nvSpPr>
        <p:spPr>
          <a:xfrm>
            <a:off x="1434600" y="4692960"/>
            <a:ext cx="284040" cy="305640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7" name="Rectangle 111"/>
          <p:cNvSpPr/>
          <p:nvPr/>
        </p:nvSpPr>
        <p:spPr>
          <a:xfrm>
            <a:off x="5195880" y="4846320"/>
            <a:ext cx="306720" cy="8172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8" name="TextBox 112"/>
          <p:cNvSpPr/>
          <p:nvPr/>
        </p:nvSpPr>
        <p:spPr>
          <a:xfrm>
            <a:off x="1722240" y="4661640"/>
            <a:ext cx="2574000" cy="36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Points with higher value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9" name="TextBox 113"/>
          <p:cNvSpPr/>
          <p:nvPr/>
        </p:nvSpPr>
        <p:spPr>
          <a:xfrm>
            <a:off x="5494680" y="4702680"/>
            <a:ext cx="2482560" cy="36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Points with lower value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itle 1"/>
          <p:cNvSpPr/>
          <p:nvPr/>
        </p:nvSpPr>
        <p:spPr>
          <a:xfrm>
            <a:off x="457200" y="17136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ts val="4000"/>
              </a:lnSpc>
            </a:pPr>
            <a:r>
              <a:rPr lang="en-US" sz="3600" b="0" strike="noStrike" spc="-1">
                <a:solidFill>
                  <a:srgbClr val="FFFFFF"/>
                </a:solidFill>
                <a:latin typeface="Franklin Gothic Medium"/>
              </a:rPr>
              <a:t>Critical Points: Discrete Definition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211" name="Picture 2" descr="GDAL Grid Tutorial — GDAL documentation"/>
          <p:cNvPicPr/>
          <p:nvPr/>
        </p:nvPicPr>
        <p:blipFill>
          <a:blip r:embed="rId2"/>
          <a:srcRect l="68570" t="25386" r="10558" b="26961"/>
          <a:stretch/>
        </p:blipFill>
        <p:spPr>
          <a:xfrm>
            <a:off x="236160" y="1368360"/>
            <a:ext cx="1782000" cy="1695240"/>
          </a:xfrm>
          <a:prstGeom prst="rect">
            <a:avLst/>
          </a:prstGeom>
          <a:ln w="0">
            <a:noFill/>
          </a:ln>
        </p:spPr>
      </p:pic>
      <p:pic>
        <p:nvPicPr>
          <p:cNvPr id="212" name="Picture 2" descr="GDAL Grid Tutorial — GDAL documentation"/>
          <p:cNvPicPr/>
          <p:nvPr/>
        </p:nvPicPr>
        <p:blipFill>
          <a:blip r:embed="rId2"/>
          <a:srcRect l="68570" t="25386" r="10558" b="26961"/>
          <a:stretch/>
        </p:blipFill>
        <p:spPr>
          <a:xfrm>
            <a:off x="2467080" y="1368360"/>
            <a:ext cx="1782000" cy="1695240"/>
          </a:xfrm>
          <a:prstGeom prst="rect">
            <a:avLst/>
          </a:prstGeom>
          <a:ln w="0">
            <a:noFill/>
          </a:ln>
        </p:spPr>
      </p:pic>
      <p:sp>
        <p:nvSpPr>
          <p:cNvPr id="213" name="Cross 154"/>
          <p:cNvSpPr/>
          <p:nvPr/>
        </p:nvSpPr>
        <p:spPr>
          <a:xfrm>
            <a:off x="994320" y="1519200"/>
            <a:ext cx="284040" cy="305640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4" name="Cross 155"/>
          <p:cNvSpPr/>
          <p:nvPr/>
        </p:nvSpPr>
        <p:spPr>
          <a:xfrm>
            <a:off x="1580400" y="1519200"/>
            <a:ext cx="284040" cy="305640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5" name="Cross 156"/>
          <p:cNvSpPr/>
          <p:nvPr/>
        </p:nvSpPr>
        <p:spPr>
          <a:xfrm>
            <a:off x="411120" y="1519200"/>
            <a:ext cx="284040" cy="305640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6" name="Cross 157"/>
          <p:cNvSpPr/>
          <p:nvPr/>
        </p:nvSpPr>
        <p:spPr>
          <a:xfrm>
            <a:off x="411120" y="2096280"/>
            <a:ext cx="284040" cy="305640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7" name="Cross 158"/>
          <p:cNvSpPr/>
          <p:nvPr/>
        </p:nvSpPr>
        <p:spPr>
          <a:xfrm>
            <a:off x="411120" y="2649240"/>
            <a:ext cx="284040" cy="305640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8" name="Cross 159"/>
          <p:cNvSpPr/>
          <p:nvPr/>
        </p:nvSpPr>
        <p:spPr>
          <a:xfrm>
            <a:off x="984960" y="2661840"/>
            <a:ext cx="284040" cy="305640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9" name="Cross 160"/>
          <p:cNvSpPr/>
          <p:nvPr/>
        </p:nvSpPr>
        <p:spPr>
          <a:xfrm>
            <a:off x="1558800" y="2649240"/>
            <a:ext cx="284040" cy="305640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0" name="Cross 161"/>
          <p:cNvSpPr/>
          <p:nvPr/>
        </p:nvSpPr>
        <p:spPr>
          <a:xfrm>
            <a:off x="1558800" y="2096280"/>
            <a:ext cx="284040" cy="305640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1" name="Rectangle 162"/>
          <p:cNvSpPr/>
          <p:nvPr/>
        </p:nvSpPr>
        <p:spPr>
          <a:xfrm>
            <a:off x="3204720" y="1618200"/>
            <a:ext cx="306720" cy="10728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2" name="Rectangle 163"/>
          <p:cNvSpPr/>
          <p:nvPr/>
        </p:nvSpPr>
        <p:spPr>
          <a:xfrm>
            <a:off x="3774240" y="1614960"/>
            <a:ext cx="306720" cy="10728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3" name="Rectangle 164"/>
          <p:cNvSpPr/>
          <p:nvPr/>
        </p:nvSpPr>
        <p:spPr>
          <a:xfrm>
            <a:off x="2635200" y="1614960"/>
            <a:ext cx="306720" cy="10728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4" name="Rectangle 165"/>
          <p:cNvSpPr/>
          <p:nvPr/>
        </p:nvSpPr>
        <p:spPr>
          <a:xfrm>
            <a:off x="2635200" y="2195280"/>
            <a:ext cx="306720" cy="10728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5" name="Rectangle 166"/>
          <p:cNvSpPr/>
          <p:nvPr/>
        </p:nvSpPr>
        <p:spPr>
          <a:xfrm>
            <a:off x="2635200" y="2748240"/>
            <a:ext cx="306720" cy="10728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6" name="Rectangle 167"/>
          <p:cNvSpPr/>
          <p:nvPr/>
        </p:nvSpPr>
        <p:spPr>
          <a:xfrm>
            <a:off x="3204720" y="2773800"/>
            <a:ext cx="306720" cy="8172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7" name="Rectangle 168"/>
          <p:cNvSpPr/>
          <p:nvPr/>
        </p:nvSpPr>
        <p:spPr>
          <a:xfrm>
            <a:off x="3774240" y="2760840"/>
            <a:ext cx="306720" cy="8172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8" name="Rectangle 169"/>
          <p:cNvSpPr/>
          <p:nvPr/>
        </p:nvSpPr>
        <p:spPr>
          <a:xfrm>
            <a:off x="3774240" y="2195280"/>
            <a:ext cx="306720" cy="8172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9" name="TextBox 170"/>
          <p:cNvSpPr/>
          <p:nvPr/>
        </p:nvSpPr>
        <p:spPr>
          <a:xfrm>
            <a:off x="334440" y="3335040"/>
            <a:ext cx="1782720" cy="36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Local maximum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0" name="TextBox 171"/>
          <p:cNvSpPr/>
          <p:nvPr/>
        </p:nvSpPr>
        <p:spPr>
          <a:xfrm>
            <a:off x="2572200" y="3335040"/>
            <a:ext cx="1712880" cy="36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Local minimum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1" name="TextBox 172"/>
          <p:cNvSpPr/>
          <p:nvPr/>
        </p:nvSpPr>
        <p:spPr>
          <a:xfrm>
            <a:off x="5429160" y="1440360"/>
            <a:ext cx="4380480" cy="307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For local maximum/minimum: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…..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1"/>
          <p:cNvSpPr/>
          <p:nvPr/>
        </p:nvSpPr>
        <p:spPr>
          <a:xfrm>
            <a:off x="457200" y="17136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ts val="4000"/>
              </a:lnSpc>
            </a:pPr>
            <a:r>
              <a:rPr lang="en-US" sz="3600" b="0" strike="noStrike" spc="-1">
                <a:solidFill>
                  <a:srgbClr val="FFFFFF"/>
                </a:solidFill>
                <a:latin typeface="Franklin Gothic Medium"/>
              </a:rPr>
              <a:t>Critical Points: Discrete Definition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233" name="Picture 2" descr="GDAL Grid Tutorial — GDAL documentation"/>
          <p:cNvPicPr/>
          <p:nvPr/>
        </p:nvPicPr>
        <p:blipFill>
          <a:blip r:embed="rId2"/>
          <a:srcRect l="68570" t="25386" r="10558" b="26961"/>
          <a:stretch/>
        </p:blipFill>
        <p:spPr>
          <a:xfrm>
            <a:off x="2575080" y="2244960"/>
            <a:ext cx="1611720" cy="1533240"/>
          </a:xfrm>
          <a:prstGeom prst="rect">
            <a:avLst/>
          </a:prstGeom>
          <a:ln w="0">
            <a:noFill/>
          </a:ln>
        </p:spPr>
      </p:pic>
      <p:sp>
        <p:nvSpPr>
          <p:cNvPr id="234" name="Rectangle 39"/>
          <p:cNvSpPr/>
          <p:nvPr/>
        </p:nvSpPr>
        <p:spPr>
          <a:xfrm>
            <a:off x="3757320" y="2468160"/>
            <a:ext cx="277560" cy="9720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5" name="Cross 40"/>
          <p:cNvSpPr/>
          <p:nvPr/>
        </p:nvSpPr>
        <p:spPr>
          <a:xfrm>
            <a:off x="2737440" y="2396520"/>
            <a:ext cx="257040" cy="276120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6" name="Cross 41"/>
          <p:cNvSpPr/>
          <p:nvPr/>
        </p:nvSpPr>
        <p:spPr>
          <a:xfrm>
            <a:off x="3767760" y="3403800"/>
            <a:ext cx="257040" cy="276120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7" name="Rectangle 42"/>
          <p:cNvSpPr/>
          <p:nvPr/>
        </p:nvSpPr>
        <p:spPr>
          <a:xfrm>
            <a:off x="2742120" y="3493440"/>
            <a:ext cx="277560" cy="9720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8" name="Star: 5 Points 43"/>
          <p:cNvSpPr/>
          <p:nvPr/>
        </p:nvSpPr>
        <p:spPr>
          <a:xfrm>
            <a:off x="5401800" y="914040"/>
            <a:ext cx="578160" cy="5551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9A0000"/>
          </a:solidFill>
          <a:ln>
            <a:solidFill>
              <a:srgbClr val="71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Star: 5 Points 44"/>
          <p:cNvSpPr/>
          <p:nvPr/>
        </p:nvSpPr>
        <p:spPr>
          <a:xfrm>
            <a:off x="503280" y="4340160"/>
            <a:ext cx="578160" cy="5551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9A0000"/>
          </a:solidFill>
          <a:ln>
            <a:solidFill>
              <a:srgbClr val="71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TextBox 45"/>
          <p:cNvSpPr/>
          <p:nvPr/>
        </p:nvSpPr>
        <p:spPr>
          <a:xfrm>
            <a:off x="6002280" y="1007280"/>
            <a:ext cx="2747520" cy="36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Local maximum 1 (leaf 1)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41" name="TextBox 46"/>
          <p:cNvSpPr/>
          <p:nvPr/>
        </p:nvSpPr>
        <p:spPr>
          <a:xfrm>
            <a:off x="975240" y="4654440"/>
            <a:ext cx="2747520" cy="36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Local maximum 2 (leaf 2)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42" name="Straight Connector 47"/>
          <p:cNvSpPr/>
          <p:nvPr/>
        </p:nvSpPr>
        <p:spPr>
          <a:xfrm flipV="1">
            <a:off x="1082160" y="1469880"/>
            <a:ext cx="4429800" cy="3082320"/>
          </a:xfrm>
          <a:prstGeom prst="line">
            <a:avLst/>
          </a:prstGeom>
          <a:ln w="9525">
            <a:solidFill>
              <a:srgbClr val="A5A5A5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3" name="TextBox 48"/>
          <p:cNvSpPr/>
          <p:nvPr/>
        </p:nvSpPr>
        <p:spPr>
          <a:xfrm>
            <a:off x="2361600" y="3998880"/>
            <a:ext cx="30326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Saddle point where they join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44" name="TextBox 49"/>
          <p:cNvSpPr/>
          <p:nvPr/>
        </p:nvSpPr>
        <p:spPr>
          <a:xfrm>
            <a:off x="6049080" y="1819440"/>
            <a:ext cx="3082320" cy="2649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Saddle point’s linear constraint: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9A0000"/>
      </a:dk2>
      <a:lt2>
        <a:srgbClr val="FFFFFF"/>
      </a:lt2>
      <a:accent1>
        <a:srgbClr val="9A0000"/>
      </a:accent1>
      <a:accent2>
        <a:srgbClr val="4F81B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00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9A0000"/>
      </a:dk2>
      <a:lt2>
        <a:srgbClr val="FFFFFF"/>
      </a:lt2>
      <a:accent1>
        <a:srgbClr val="9A0000"/>
      </a:accent1>
      <a:accent2>
        <a:srgbClr val="4F81B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00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9A0000"/>
      </a:dk2>
      <a:lt2>
        <a:srgbClr val="FFFFFF"/>
      </a:lt2>
      <a:accent1>
        <a:srgbClr val="9A0000"/>
      </a:accent1>
      <a:accent2>
        <a:srgbClr val="4F81B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00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Utah CG</Template>
  <TotalTime>1659</TotalTime>
  <Words>610</Words>
  <Application>Microsoft Office PowerPoint</Application>
  <PresentationFormat>On-screen Show (16:9)</PresentationFormat>
  <Paragraphs>129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LinBiolinumT</vt:lpstr>
      <vt:lpstr>Arial</vt:lpstr>
      <vt:lpstr>Calibri</vt:lpstr>
      <vt:lpstr>Calibri Light</vt:lpstr>
      <vt:lpstr>Cambria Math</vt:lpstr>
      <vt:lpstr>Franklin Gothic Book</vt:lpstr>
      <vt:lpstr>Franklin Gothic Medium</vt:lpstr>
      <vt:lpstr>Symbol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Modeling of Knittable Structures with Stitch Meshes</dc:title>
  <dc:subject/>
  <dc:creator>cem</dc:creator>
  <dc:description/>
  <cp:lastModifiedBy>nima bi</cp:lastModifiedBy>
  <cp:revision>116</cp:revision>
  <dcterms:created xsi:type="dcterms:W3CDTF">2016-10-05T07:14:09Z</dcterms:created>
  <dcterms:modified xsi:type="dcterms:W3CDTF">2022-02-04T17:56:49Z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(16:9)</vt:lpwstr>
  </property>
  <property fmtid="{D5CDD505-2E9C-101B-9397-08002B2CF9AE}" pid="3" name="Slides">
    <vt:i4>18</vt:i4>
  </property>
</Properties>
</file>